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2" r:id="rId3"/>
    <p:sldId id="277" r:id="rId4"/>
    <p:sldId id="278" r:id="rId5"/>
    <p:sldId id="273" r:id="rId6"/>
    <p:sldId id="275" r:id="rId7"/>
    <p:sldId id="276" r:id="rId8"/>
    <p:sldId id="274" r:id="rId9"/>
    <p:sldId id="266" r:id="rId10"/>
    <p:sldId id="269" r:id="rId11"/>
    <p:sldId id="268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E327774-1B84-44F5-A0C2-062F40310B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1906A9B-7BC2-4B4C-BB9F-3C9AE010EF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7ED77-0E8C-446C-A7EC-B7ABA3D4DBE4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03B69B-1C3B-4EBB-A006-39C4B56F0A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8A376E2-A7A1-4B59-91FF-523291D19E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A6E33-7273-4D80-A6AD-737C4BE368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393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D15FDF-D88B-42B9-B882-66C7E5903E07}" type="datetimeFigureOut">
              <a:rPr lang="fr-FR" smtClean="0"/>
              <a:t>16/06/2019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BCE72E-88D3-456B-B685-1D27B081DB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215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26D04-5EE1-457C-9885-BF9C9D47C0A9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9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B939-C1FD-4699-82E3-433F4443EE20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6080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D33C8-A2CD-4D38-8D63-AFDAAB18F1AF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986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4254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57745"/>
            <a:ext cx="10058400" cy="4511349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9DD521-5AA6-4895-8AAE-16A9209CF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BFA-D7B9-45DB-A2C2-5DA69A3D7220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E8EA220-647E-4668-847D-891D4AD77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AC372-4AA6-4E92-9A40-7EC44AC4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63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E7B07-1508-42AA-B295-75C6F6B3C15E}" type="datetime1">
              <a:rPr lang="fr-FR" smtClean="0"/>
              <a:t>16/06/2019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48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4F801-1EF9-4B4F-8545-43AB7FE5A89A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1635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5E6A-06D6-48E7-AC30-AD148672355E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38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00291-E6BA-4AB2-83BF-4F0C6F2FE1A7}" type="datetime1">
              <a:rPr lang="fr-FR" smtClean="0"/>
              <a:t>16/06/2019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378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8B4FB-B029-4733-B236-1403F11307EA}" type="datetime1">
              <a:rPr lang="fr-FR" smtClean="0"/>
              <a:t>16/06/2019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8017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F68A57-0FB6-4DC1-AFBF-98CB3B0B9C99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424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75B22-A210-46AC-92E1-9EC6742411DB}" type="datetime1">
              <a:rPr lang="fr-FR" smtClean="0"/>
              <a:t>16/06/2019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360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154989"/>
            <a:ext cx="10058400" cy="9533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342107"/>
            <a:ext cx="10058400" cy="45269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F20FEC9-6DAC-4F66-B242-8520EDA7BD0A}" type="datetime1">
              <a:rPr lang="fr-FR" smtClean="0"/>
              <a:t>16/06/2019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dirty="0"/>
              <a:t>HUGO ROUSSILLE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37AFEE4-4C3C-4D7F-ACF3-52DE8213F040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22523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296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8848B-C8B5-44A3-9CE2-2FBAFC7D3A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828799"/>
            <a:ext cx="11091949" cy="2290749"/>
          </a:xfrm>
        </p:spPr>
        <p:txBody>
          <a:bodyPr>
            <a:normAutofit/>
          </a:bodyPr>
          <a:lstStyle/>
          <a:p>
            <a:r>
              <a:rPr lang="fr-FR" sz="7500" dirty="0"/>
              <a:t>Microscopies optiques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645822-C6CB-4EB1-8093-88439FA32E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Agrégation 2019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471B82-DF51-4C7A-8BA8-A586C0CC2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</a:t>
            </a:fld>
            <a:endParaRPr lang="fr-FR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C2C4084-87AC-4A11-B85B-DF4179C7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</a:p>
        </p:txBody>
      </p:sp>
    </p:spTree>
    <p:extLst>
      <p:ext uri="{BB962C8B-B14F-4D97-AF65-F5344CB8AC3E}">
        <p14:creationId xmlns:p14="http://schemas.microsoft.com/office/powerpoint/2010/main" val="398301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C01F0D-9737-4B1B-8070-A59FF2A7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Microscopie confocale laser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7DE682C1-CC81-4ACE-AF3B-A6344A8B4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160" y="1357865"/>
            <a:ext cx="5056004" cy="4694859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BCD3C52-2147-4A4B-B62E-E9F7AD1D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E9F9297-75F5-435F-B483-FC176FE7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043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4D237-AA52-4B26-A708-FFA8B7928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Microscopie confocale laser</a:t>
            </a:r>
          </a:p>
        </p:txBody>
      </p:sp>
      <p:pic>
        <p:nvPicPr>
          <p:cNvPr id="6" name="mitose">
            <a:hlinkClick r:id="" action="ppaction://media"/>
            <a:extLst>
              <a:ext uri="{FF2B5EF4-FFF2-40B4-BE49-F238E27FC236}">
                <a16:creationId xmlns:a16="http://schemas.microsoft.com/office/drawing/2014/main" id="{43D0C5C9-13D4-44EA-9B13-31258E14019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70325" y="1357313"/>
            <a:ext cx="4511675" cy="4511675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135F91-0FFB-4987-B372-FC8E8A2D3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BE1A3AC-F3DE-40F1-A093-8171B0CC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11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61FD97-94F6-4C1F-A69B-F2BD8F4D7627}"/>
              </a:ext>
            </a:extLst>
          </p:cNvPr>
          <p:cNvSpPr txBox="1"/>
          <p:nvPr/>
        </p:nvSpPr>
        <p:spPr>
          <a:xfrm>
            <a:off x="3677129" y="5912489"/>
            <a:ext cx="4898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Mitose de cellules épithéliales de foie de cochon</a:t>
            </a:r>
          </a:p>
        </p:txBody>
      </p:sp>
    </p:spTree>
    <p:extLst>
      <p:ext uri="{BB962C8B-B14F-4D97-AF65-F5344CB8AC3E}">
        <p14:creationId xmlns:p14="http://schemas.microsoft.com/office/powerpoint/2010/main" val="274803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514678-BD87-4347-BACD-2134E828F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Photoblanchiment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9DC2FDEF-E7DD-4E8D-8A06-9611A4390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874" y="1357313"/>
            <a:ext cx="6406578" cy="451167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EEE8F2-511B-4BC3-A1BE-68C134E3E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06DB1E6-AEF9-41B9-80E0-4749ED9F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12</a:t>
            </a:fld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DA2496-421E-4095-B04F-9F953759F7ED}"/>
              </a:ext>
            </a:extLst>
          </p:cNvPr>
          <p:cNvSpPr txBox="1"/>
          <p:nvPr/>
        </p:nvSpPr>
        <p:spPr>
          <a:xfrm>
            <a:off x="4626815" y="5795054"/>
            <a:ext cx="2998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Fibroblastes de cerf aboyeur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351DE3-5F8E-4964-8362-F72E17CF1A94}"/>
              </a:ext>
            </a:extLst>
          </p:cNvPr>
          <p:cNvSpPr txBox="1"/>
          <p:nvPr/>
        </p:nvSpPr>
        <p:spPr>
          <a:xfrm>
            <a:off x="3443474" y="1535277"/>
            <a:ext cx="11833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0 minutes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A8ACE4-0CDF-45A4-A536-48AD328CE0F3}"/>
              </a:ext>
            </a:extLst>
          </p:cNvPr>
          <p:cNvSpPr txBox="1"/>
          <p:nvPr/>
        </p:nvSpPr>
        <p:spPr>
          <a:xfrm>
            <a:off x="5534492" y="1535277"/>
            <a:ext cx="11833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2 minutes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9762498-6FEE-4D35-963B-A65826676FD8}"/>
              </a:ext>
            </a:extLst>
          </p:cNvPr>
          <p:cNvSpPr txBox="1"/>
          <p:nvPr/>
        </p:nvSpPr>
        <p:spPr>
          <a:xfrm>
            <a:off x="7652405" y="1535277"/>
            <a:ext cx="118334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4 minutes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A522EC-3917-4C9C-9E5C-5DDAFE27C7EE}"/>
              </a:ext>
            </a:extLst>
          </p:cNvPr>
          <p:cNvSpPr txBox="1"/>
          <p:nvPr/>
        </p:nvSpPr>
        <p:spPr>
          <a:xfrm>
            <a:off x="3443474" y="3767489"/>
            <a:ext cx="11833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6 minutes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E9045F0-D321-4DCA-9AD4-54841E165CE7}"/>
              </a:ext>
            </a:extLst>
          </p:cNvPr>
          <p:cNvSpPr txBox="1"/>
          <p:nvPr/>
        </p:nvSpPr>
        <p:spPr>
          <a:xfrm>
            <a:off x="5534492" y="3767489"/>
            <a:ext cx="11833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8 minutes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869DAA0-7864-42E7-9E1F-20FBFCFE0F85}"/>
              </a:ext>
            </a:extLst>
          </p:cNvPr>
          <p:cNvSpPr txBox="1"/>
          <p:nvPr/>
        </p:nvSpPr>
        <p:spPr>
          <a:xfrm>
            <a:off x="7610337" y="3767489"/>
            <a:ext cx="126747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237665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 descr="optique_TD_geometrique_corrige.pdf - SumatraPDF">
            <a:extLst>
              <a:ext uri="{FF2B5EF4-FFF2-40B4-BE49-F238E27FC236}">
                <a16:creationId xmlns:a16="http://schemas.microsoft.com/office/drawing/2014/main" id="{D555D820-AE6B-4C64-B4CD-948C597D7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8620" r="25798" b="29690"/>
          <a:stretch/>
        </p:blipFill>
        <p:spPr>
          <a:xfrm>
            <a:off x="1907164" y="1457607"/>
            <a:ext cx="8438631" cy="413141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1FE797-106E-4855-ADB3-EA05871F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d’un microscope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6B434E-8484-4C5F-B560-54950DBA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0A7946-6B7E-49D4-A5B7-FBE5B472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2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43E9DE7-7AB9-4C56-BB5B-9FCBE18F1E21}"/>
              </a:ext>
            </a:extLst>
          </p:cNvPr>
          <p:cNvGrpSpPr/>
          <p:nvPr/>
        </p:nvGrpSpPr>
        <p:grpSpPr>
          <a:xfrm>
            <a:off x="1846205" y="1457607"/>
            <a:ext cx="2278291" cy="4511675"/>
            <a:chOff x="2176014" y="1457608"/>
            <a:chExt cx="2278291" cy="45116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D4A568-BF2C-4B5C-8F39-9432B175A1D2}"/>
                </a:ext>
              </a:extLst>
            </p:cNvPr>
            <p:cNvSpPr/>
            <p:nvPr/>
          </p:nvSpPr>
          <p:spPr>
            <a:xfrm>
              <a:off x="2176014" y="1457608"/>
              <a:ext cx="2278291" cy="45116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FC78356-2FC1-444B-AD1A-FA12A704BCDD}"/>
                </a:ext>
              </a:extLst>
            </p:cNvPr>
            <p:cNvSpPr txBox="1"/>
            <p:nvPr/>
          </p:nvSpPr>
          <p:spPr>
            <a:xfrm>
              <a:off x="2495820" y="5491634"/>
              <a:ext cx="163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Objectif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E476288-6F1E-4159-B9ED-AAAE5F88FCC0}"/>
              </a:ext>
            </a:extLst>
          </p:cNvPr>
          <p:cNvGrpSpPr/>
          <p:nvPr/>
        </p:nvGrpSpPr>
        <p:grpSpPr>
          <a:xfrm>
            <a:off x="5529682" y="1457606"/>
            <a:ext cx="2537824" cy="4511675"/>
            <a:chOff x="7478162" y="1457607"/>
            <a:chExt cx="2537824" cy="451167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97E32C0-14CC-413E-8924-08CF0A9E2816}"/>
                </a:ext>
              </a:extLst>
            </p:cNvPr>
            <p:cNvSpPr/>
            <p:nvPr/>
          </p:nvSpPr>
          <p:spPr>
            <a:xfrm>
              <a:off x="7478162" y="1457607"/>
              <a:ext cx="2537824" cy="45116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0B9F49C-75F5-4B56-9ED9-60D6931BCA5F}"/>
                </a:ext>
              </a:extLst>
            </p:cNvPr>
            <p:cNvSpPr txBox="1"/>
            <p:nvPr/>
          </p:nvSpPr>
          <p:spPr>
            <a:xfrm>
              <a:off x="7927735" y="5491634"/>
              <a:ext cx="16386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Oculaire</a:t>
              </a:r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1B07F2F-A3A4-4382-909B-CF8A937015F9}"/>
              </a:ext>
            </a:extLst>
          </p:cNvPr>
          <p:cNvSpPr/>
          <p:nvPr/>
        </p:nvSpPr>
        <p:spPr>
          <a:xfrm>
            <a:off x="3079146" y="31390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3497CE7-367F-48D8-A23D-3F72BF594068}"/>
                  </a:ext>
                </a:extLst>
              </p:cNvPr>
              <p:cNvSpPr txBox="1"/>
              <p:nvPr/>
            </p:nvSpPr>
            <p:spPr>
              <a:xfrm>
                <a:off x="3079146" y="2868650"/>
                <a:ext cx="29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3497CE7-367F-48D8-A23D-3F72BF59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6" y="2868650"/>
                <a:ext cx="291907" cy="400110"/>
              </a:xfrm>
              <a:prstGeom prst="rect">
                <a:avLst/>
              </a:prstGeom>
              <a:blipFill>
                <a:blip r:embed="rId3"/>
                <a:stretch>
                  <a:fillRect l="-2083" r="-47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5431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F01248-EE11-49E2-9265-31202C34B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 de Rayleigh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D45EA97-30E5-4865-B6CF-A92FAC0B0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043" y="1795707"/>
            <a:ext cx="11064240" cy="3634886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B943A85-745F-49F6-A691-C45FFA33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759DD68-4030-4E3B-89EF-4A7065173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883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du contenu 12" descr="optique_TD_geometrique_corrige.pdf - SumatraPDF">
            <a:extLst>
              <a:ext uri="{FF2B5EF4-FFF2-40B4-BE49-F238E27FC236}">
                <a16:creationId xmlns:a16="http://schemas.microsoft.com/office/drawing/2014/main" id="{D555D820-AE6B-4C64-B4CD-948C597D7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t="18620" r="25798" b="29690"/>
          <a:stretch/>
        </p:blipFill>
        <p:spPr>
          <a:xfrm>
            <a:off x="1907164" y="1457607"/>
            <a:ext cx="8438631" cy="413141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31FE797-106E-4855-ADB3-EA05871F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Angle d’entrée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6B434E-8484-4C5F-B560-54950DBA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0A7946-6B7E-49D4-A5B7-FBE5B472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4</a:t>
            </a:fld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1B07F2F-A3A4-4382-909B-CF8A937015F9}"/>
              </a:ext>
            </a:extLst>
          </p:cNvPr>
          <p:cNvSpPr/>
          <p:nvPr/>
        </p:nvSpPr>
        <p:spPr>
          <a:xfrm>
            <a:off x="3079146" y="3139068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3497CE7-367F-48D8-A23D-3F72BF594068}"/>
                  </a:ext>
                </a:extLst>
              </p:cNvPr>
              <p:cNvSpPr txBox="1"/>
              <p:nvPr/>
            </p:nvSpPr>
            <p:spPr>
              <a:xfrm>
                <a:off x="3079146" y="2868650"/>
                <a:ext cx="2919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A3497CE7-367F-48D8-A23D-3F72BF594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146" y="2868650"/>
                <a:ext cx="291907" cy="400110"/>
              </a:xfrm>
              <a:prstGeom prst="rect">
                <a:avLst/>
              </a:prstGeom>
              <a:blipFill>
                <a:blip r:embed="rId3"/>
                <a:stretch>
                  <a:fillRect l="-2083" r="-47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746DEDB-5823-4AC5-9240-63BC24583ADA}"/>
              </a:ext>
            </a:extLst>
          </p:cNvPr>
          <p:cNvCxnSpPr>
            <a:cxnSpLocks/>
          </p:cNvCxnSpPr>
          <p:nvPr/>
        </p:nvCxnSpPr>
        <p:spPr>
          <a:xfrm flipV="1">
            <a:off x="2201662" y="2506462"/>
            <a:ext cx="900343" cy="10623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62BC0F70-D688-4CC9-8692-29077E43F795}"/>
              </a:ext>
            </a:extLst>
          </p:cNvPr>
          <p:cNvCxnSpPr>
            <a:cxnSpLocks/>
          </p:cNvCxnSpPr>
          <p:nvPr/>
        </p:nvCxnSpPr>
        <p:spPr>
          <a:xfrm flipH="1" flipV="1">
            <a:off x="3102005" y="2506462"/>
            <a:ext cx="3529615" cy="140563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1071155-7FAA-4B0D-AF38-15208C770126}"/>
              </a:ext>
            </a:extLst>
          </p:cNvPr>
          <p:cNvCxnSpPr>
            <a:cxnSpLocks/>
          </p:cNvCxnSpPr>
          <p:nvPr/>
        </p:nvCxnSpPr>
        <p:spPr>
          <a:xfrm flipH="1" flipV="1">
            <a:off x="6628443" y="3909704"/>
            <a:ext cx="2719344" cy="135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c 23">
            <a:extLst>
              <a:ext uri="{FF2B5EF4-FFF2-40B4-BE49-F238E27FC236}">
                <a16:creationId xmlns:a16="http://schemas.microsoft.com/office/drawing/2014/main" id="{5935A7DC-744C-4436-8907-A2F4C3B60521}"/>
              </a:ext>
            </a:extLst>
          </p:cNvPr>
          <p:cNvSpPr/>
          <p:nvPr/>
        </p:nvSpPr>
        <p:spPr>
          <a:xfrm>
            <a:off x="2217738" y="3469514"/>
            <a:ext cx="138112" cy="185923"/>
          </a:xfrm>
          <a:prstGeom prst="arc">
            <a:avLst>
              <a:gd name="adj1" fmla="val 16200000"/>
              <a:gd name="adj2" fmla="val 87566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0CA672C-AD52-4BE3-B018-8C6ED83B22E9}"/>
                  </a:ext>
                </a:extLst>
              </p:cNvPr>
              <p:cNvSpPr txBox="1"/>
              <p:nvPr/>
            </p:nvSpPr>
            <p:spPr>
              <a:xfrm>
                <a:off x="2310204" y="3264408"/>
                <a:ext cx="33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0" i="1" kern="12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</m:oMath>
                  </m:oMathPara>
                </a14:m>
                <a:endParaRPr lang="fr-FR" sz="1800" i="1" kern="1200" dirty="0">
                  <a:solidFill>
                    <a:schemeClr val="tx1"/>
                  </a:solidFill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90CA672C-AD52-4BE3-B018-8C6ED83B2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204" y="3264408"/>
                <a:ext cx="330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55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F3F366-D2D1-4906-8EE1-2D5DD225D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Ouverture numérique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A1D3B27-1BB9-4B94-9DD9-3617035C2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B0BB847-E869-4693-B877-8801A635C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5</a:t>
            </a:fld>
            <a:endParaRPr lang="fr-FR"/>
          </a:p>
        </p:txBody>
      </p:sp>
      <p:pic>
        <p:nvPicPr>
          <p:cNvPr id="11" name="Espace réservé du contenu 10" descr="Numerical Aperture | MicroscopyU - Mozilla Firefox">
            <a:extLst>
              <a:ext uri="{FF2B5EF4-FFF2-40B4-BE49-F238E27FC236}">
                <a16:creationId xmlns:a16="http://schemas.microsoft.com/office/drawing/2014/main" id="{6412D8AE-4BB6-4A35-A4AC-16FF2A292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t="43802" r="25630" b="17268"/>
          <a:stretch/>
        </p:blipFill>
        <p:spPr>
          <a:xfrm>
            <a:off x="2379975" y="1659314"/>
            <a:ext cx="7493009" cy="4141435"/>
          </a:xfrm>
        </p:spPr>
      </p:pic>
    </p:spTree>
    <p:extLst>
      <p:ext uri="{BB962C8B-B14F-4D97-AF65-F5344CB8AC3E}">
        <p14:creationId xmlns:p14="http://schemas.microsoft.com/office/powerpoint/2010/main" val="385492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EBEDD5-4267-47B3-8BE5-D34ECE033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6985"/>
            <a:ext cx="10058400" cy="842542"/>
          </a:xfrm>
        </p:spPr>
        <p:txBody>
          <a:bodyPr/>
          <a:lstStyle/>
          <a:p>
            <a:r>
              <a:rPr lang="fr-FR" dirty="0"/>
              <a:t>Achromatisme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6F83CFF-B5E6-4B63-9AD2-B45205A6A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34"/>
          <a:stretch/>
        </p:blipFill>
        <p:spPr>
          <a:xfrm>
            <a:off x="1584560" y="1444598"/>
            <a:ext cx="9083206" cy="4424390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197C85-96EA-4F1B-8D5E-D7DB59337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E78CA2-45EC-47E0-BDC4-0925BF6E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3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4FBB00-828B-4A9A-BD3D-0099A031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Aberrations dans l’objectif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D94C878-DE00-4D52-9CA5-A495C627A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616" y="1357313"/>
            <a:ext cx="7919093" cy="4511675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4EA6FA-0A6B-433A-8791-0A42AF822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BFFB98D-2F63-40C8-9403-AC4B041F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120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C2C80F-FE28-4003-8904-BD309F9FC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Microscope à contraste de phase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34DB7B-52B2-499C-B5FB-53F49863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8B563F-B7B0-485A-A591-391A7B20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8</a:t>
            </a:fld>
            <a:endParaRPr lang="fr-FR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426A0083-BABC-4223-B94B-7273771C5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666" y="1378493"/>
            <a:ext cx="8324994" cy="4469314"/>
          </a:xfrm>
        </p:spPr>
      </p:pic>
    </p:spTree>
    <p:extLst>
      <p:ext uri="{BB962C8B-B14F-4D97-AF65-F5344CB8AC3E}">
        <p14:creationId xmlns:p14="http://schemas.microsoft.com/office/powerpoint/2010/main" val="2058243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2096D9-40AE-4982-A138-FFF7740D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Microscopie à contraste de phase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8701CF-4F47-43A1-92E6-0B883D57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HUGO ROUSSILLE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983E47D-220D-4164-A6AE-47910CBD8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AFEE4-4C3C-4D7F-ACF3-52DE8213F040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640AC0-1CB2-4A1C-A6C8-8CA8C7105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980" y="1562100"/>
            <a:ext cx="7239000" cy="37338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A3B0B4F-C26F-4079-9A64-596A648D4CCD}"/>
              </a:ext>
            </a:extLst>
          </p:cNvPr>
          <p:cNvSpPr txBox="1"/>
          <p:nvPr/>
        </p:nvSpPr>
        <p:spPr>
          <a:xfrm>
            <a:off x="3048000" y="5111234"/>
            <a:ext cx="242943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Sans contraste de phase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5F25F9-0EF7-4EF6-B6C6-EFA246DFF6E3}"/>
              </a:ext>
            </a:extLst>
          </p:cNvPr>
          <p:cNvSpPr txBox="1"/>
          <p:nvPr/>
        </p:nvSpPr>
        <p:spPr>
          <a:xfrm>
            <a:off x="6624918" y="5111234"/>
            <a:ext cx="25190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/>
              <a:t>Avec contraste de phase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C0BC4D-9F98-4A0E-AD3F-9B26B1C8CE12}"/>
              </a:ext>
            </a:extLst>
          </p:cNvPr>
          <p:cNvSpPr txBox="1"/>
          <p:nvPr/>
        </p:nvSpPr>
        <p:spPr>
          <a:xfrm>
            <a:off x="4836457" y="5785509"/>
            <a:ext cx="2519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Cellules gliales humaines</a:t>
            </a:r>
          </a:p>
        </p:txBody>
      </p:sp>
    </p:spTree>
    <p:extLst>
      <p:ext uri="{BB962C8B-B14F-4D97-AF65-F5344CB8AC3E}">
        <p14:creationId xmlns:p14="http://schemas.microsoft.com/office/powerpoint/2010/main" val="2617738922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2024</TotalTime>
  <Words>113</Words>
  <Application>Microsoft Office PowerPoint</Application>
  <PresentationFormat>Grand écran</PresentationFormat>
  <Paragraphs>53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Cambria Math</vt:lpstr>
      <vt:lpstr>Rétrospective</vt:lpstr>
      <vt:lpstr>Microscopies optiques</vt:lpstr>
      <vt:lpstr>Principe d’un microscope</vt:lpstr>
      <vt:lpstr>Critère de Rayleigh</vt:lpstr>
      <vt:lpstr>Angle d’entrée</vt:lpstr>
      <vt:lpstr>Ouverture numérique</vt:lpstr>
      <vt:lpstr>Achromatisme</vt:lpstr>
      <vt:lpstr>Aberrations dans l’objectif</vt:lpstr>
      <vt:lpstr>Microscope à contraste de phase</vt:lpstr>
      <vt:lpstr>Microscopie à contraste de phase</vt:lpstr>
      <vt:lpstr>Microscopie confocale laser</vt:lpstr>
      <vt:lpstr>Microscopie confocale laser</vt:lpstr>
      <vt:lpstr>Photoblanchiment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Séparations, purifications, contrôles de pureté́</dc:title>
  <dc:creator>Hugo Roussille</dc:creator>
  <cp:lastModifiedBy>Hugo Roussille</cp:lastModifiedBy>
  <cp:revision>131</cp:revision>
  <dcterms:created xsi:type="dcterms:W3CDTF">2019-04-13T10:12:36Z</dcterms:created>
  <dcterms:modified xsi:type="dcterms:W3CDTF">2019-06-16T14:14:14Z</dcterms:modified>
</cp:coreProperties>
</file>